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74" r:id="rId3"/>
    <p:sldId id="275" r:id="rId4"/>
    <p:sldId id="279" r:id="rId5"/>
    <p:sldId id="280" r:id="rId6"/>
    <p:sldId id="270" r:id="rId7"/>
    <p:sldId id="271" r:id="rId8"/>
    <p:sldId id="258" r:id="rId9"/>
    <p:sldId id="261" r:id="rId10"/>
    <p:sldId id="262" r:id="rId11"/>
    <p:sldId id="263" r:id="rId12"/>
    <p:sldId id="272" r:id="rId13"/>
    <p:sldId id="264" r:id="rId14"/>
    <p:sldId id="268" r:id="rId15"/>
    <p:sldId id="276" r:id="rId16"/>
    <p:sldId id="265" r:id="rId17"/>
    <p:sldId id="281" r:id="rId18"/>
    <p:sldId id="266" r:id="rId19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9900"/>
    <a:srgbClr val="FF0066"/>
    <a:srgbClr val="8D3373"/>
    <a:srgbClr val="FF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51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8" descr="95181566_large_1.pn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323850" y="3789363"/>
            <a:ext cx="2154238" cy="275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 descr="D:\Лидия\шаблоны\Авторские шаблоны\мои блёстки\Безимени-5.png"/>
          <p:cNvPicPr>
            <a:picLocks noChangeAspect="1" noChangeArrowheads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179388" y="188913"/>
            <a:ext cx="6627812" cy="2251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 descr="D:\Лидия\шаблоны\Авторские шаблоны\мои блёстки\Безимени-5.png"/>
          <p:cNvPicPr>
            <a:picLocks noChangeAspect="1" noChangeArrowheads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2268538" y="4437063"/>
            <a:ext cx="6626225" cy="2251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>
              <a:defRPr/>
            </a:pPr>
            <a:fld id="{F7EF6F69-B865-4F01-BB00-BACC902CCBE9}" type="datetimeFigureOut">
              <a:rPr lang="ru-RU"/>
              <a:pPr>
                <a:defRPr/>
              </a:pPr>
              <a:t>11.04.2017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>
              <a:defRPr/>
            </a:pPr>
            <a:fld id="{A2D9BB11-A0F3-4EC6-8606-75271E49803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>
              <a:defRPr/>
            </a:pPr>
            <a:fld id="{E0ECC82D-BFB8-44AF-A393-595C16808F70}" type="datetimeFigureOut">
              <a:rPr lang="ru-RU"/>
              <a:pPr>
                <a:defRPr/>
              </a:pPr>
              <a:t>11.04.2017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>
              <a:defRPr/>
            </a:pPr>
            <a:fld id="{65B5078D-DC21-4CFC-90D3-E3ACFFA83F4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>
              <a:defRPr/>
            </a:pPr>
            <a:fld id="{F1F0F67B-82BC-461C-A55C-33D5D14FE5F8}" type="datetimeFigureOut">
              <a:rPr lang="ru-RU"/>
              <a:pPr>
                <a:defRPr/>
              </a:pPr>
              <a:t>11.04.2017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>
              <a:defRPr/>
            </a:pPr>
            <a:fld id="{B4260A2A-9274-43C6-AF5D-C28B5DD7CE0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6" descr="1363686164_34775 (1).jpg"/>
          <p:cNvPicPr>
            <a:picLocks noChangeAspect="1"/>
          </p:cNvPicPr>
          <p:nvPr userDrawn="1"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577013" y="260350"/>
            <a:ext cx="2270125" cy="2089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>
              <a:defRPr/>
            </a:pPr>
            <a:fld id="{06A416A8-5E24-4E46-8472-966D55404D6A}" type="datetimeFigureOut">
              <a:rPr lang="ru-RU"/>
              <a:pPr>
                <a:defRPr/>
              </a:pPr>
              <a:t>11.04.2017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>
              <a:defRPr/>
            </a:pPr>
            <a:fld id="{66CB78E8-0A4E-4C0B-88A3-E4485DE14FD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>
              <a:defRPr/>
            </a:pPr>
            <a:fld id="{15C6F3FF-237B-482E-A9E2-3587B9B2B84D}" type="datetimeFigureOut">
              <a:rPr lang="ru-RU"/>
              <a:pPr>
                <a:defRPr/>
              </a:pPr>
              <a:t>11.04.2017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>
              <a:defRPr/>
            </a:pPr>
            <a:fld id="{E97F70AD-A827-44B0-8095-B4BB33DEB85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>
              <a:defRPr/>
            </a:pPr>
            <a:fld id="{19EEE9DD-91E2-4A6C-964F-12CA3BBD8D55}" type="datetimeFigureOut">
              <a:rPr lang="ru-RU"/>
              <a:pPr>
                <a:defRPr/>
              </a:pPr>
              <a:t>11.04.2017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>
              <a:defRPr/>
            </a:pPr>
            <a:fld id="{87020F41-B1B2-48EE-803D-1DEE4A12148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>
              <a:defRPr/>
            </a:pPr>
            <a:fld id="{8492D876-3E49-4F9A-898C-E5A078C8F2AE}" type="datetimeFigureOut">
              <a:rPr lang="ru-RU"/>
              <a:pPr>
                <a:defRPr/>
              </a:pPr>
              <a:t>11.04.2017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>
              <a:defRPr/>
            </a:pPr>
            <a:fld id="{C664E15C-B049-4BC0-9F9A-844C54640DA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>
              <a:defRPr/>
            </a:pPr>
            <a:fld id="{EE5DD7A5-DEA5-48F0-91E3-C4E6F5CB95ED}" type="datetimeFigureOut">
              <a:rPr lang="ru-RU"/>
              <a:pPr>
                <a:defRPr/>
              </a:pPr>
              <a:t>11.04.2017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>
              <a:defRPr/>
            </a:pPr>
            <a:fld id="{13336B09-BB18-474E-98C9-0A70A4C6197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>
              <a:defRPr/>
            </a:pPr>
            <a:fld id="{A65930BB-41CB-478A-B4BE-21AF866D8CD7}" type="datetimeFigureOut">
              <a:rPr lang="ru-RU"/>
              <a:pPr>
                <a:defRPr/>
              </a:pPr>
              <a:t>11.04.2017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>
              <a:defRPr/>
            </a:pPr>
            <a:fld id="{54FBDFEC-97ED-49FA-BE8E-8BF5BE03DA2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>
              <a:defRPr/>
            </a:pPr>
            <a:fld id="{3BC0B514-49C1-48F0-A1D4-54227DECDE19}" type="datetimeFigureOut">
              <a:rPr lang="ru-RU"/>
              <a:pPr>
                <a:defRPr/>
              </a:pPr>
              <a:t>11.04.2017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>
              <a:defRPr/>
            </a:pPr>
            <a:fld id="{4698F4A6-E811-46F9-AE8A-E8FDB26C730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>
              <a:defRPr/>
            </a:pPr>
            <a:fld id="{689BA9CA-23FD-49C1-A923-75C4A951D7F4}" type="datetimeFigureOut">
              <a:rPr lang="ru-RU"/>
              <a:pPr>
                <a:defRPr/>
              </a:pPr>
              <a:t>11.04.2017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>
              <a:defRPr/>
            </a:pPr>
            <a:fld id="{94C50D08-3A39-47E3-B765-BE3B7276C44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3399"/>
            </a:gs>
            <a:gs pos="25000">
              <a:srgbClr val="FF6633"/>
            </a:gs>
            <a:gs pos="50000">
              <a:srgbClr val="FFFF00"/>
            </a:gs>
            <a:gs pos="75000">
              <a:srgbClr val="01A78F"/>
            </a:gs>
            <a:gs pos="100000">
              <a:srgbClr val="3366FF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Группа 12"/>
          <p:cNvGrpSpPr>
            <a:grpSpLocks/>
          </p:cNvGrpSpPr>
          <p:nvPr userDrawn="1"/>
        </p:nvGrpSpPr>
        <p:grpSpPr bwMode="auto"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10" name="Половина рамки 9"/>
            <p:cNvSpPr/>
            <p:nvPr userDrawn="1"/>
          </p:nvSpPr>
          <p:spPr>
            <a:xfrm>
              <a:off x="0" y="0"/>
              <a:ext cx="755576" cy="6858000"/>
            </a:xfrm>
            <a:prstGeom prst="halfFrame">
              <a:avLst/>
            </a:prstGeom>
            <a:ln>
              <a:noFill/>
            </a:ln>
            <a:effectLst/>
            <a:scene3d>
              <a:camera prst="orthographicFront">
                <a:rot lat="0" lon="0" rev="0"/>
              </a:camera>
              <a:lightRig rig="chilly" dir="t">
                <a:rot lat="0" lon="0" rev="18480000"/>
              </a:lightRig>
            </a:scene3d>
            <a:sp3d prstMaterial="clear">
              <a:bevelT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11" name="Половина рамки 10"/>
            <p:cNvSpPr/>
            <p:nvPr userDrawn="1"/>
          </p:nvSpPr>
          <p:spPr>
            <a:xfrm rot="5400000" flipH="1">
              <a:off x="4194212" y="1908212"/>
              <a:ext cx="755576" cy="9144000"/>
            </a:xfrm>
            <a:prstGeom prst="halfFrame">
              <a:avLst/>
            </a:prstGeom>
            <a:ln>
              <a:noFill/>
            </a:ln>
            <a:effectLst/>
            <a:scene3d>
              <a:camera prst="orthographicFront">
                <a:rot lat="0" lon="0" rev="0"/>
              </a:camera>
              <a:lightRig rig="chilly" dir="t">
                <a:rot lat="0" lon="0" rev="18480000"/>
              </a:lightRig>
            </a:scene3d>
            <a:sp3d prstMaterial="clear">
              <a:bevelT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black"/>
                </a:solidFill>
              </a:endParaRPr>
            </a:p>
          </p:txBody>
        </p:sp>
      </p:grpSp>
      <p:grpSp>
        <p:nvGrpSpPr>
          <p:cNvPr id="1027" name="Группа 13"/>
          <p:cNvGrpSpPr>
            <a:grpSpLocks/>
          </p:cNvGrpSpPr>
          <p:nvPr userDrawn="1"/>
        </p:nvGrpSpPr>
        <p:grpSpPr bwMode="auto">
          <a:xfrm flipH="1" flipV="1">
            <a:off x="0" y="0"/>
            <a:ext cx="9144000" cy="6858000"/>
            <a:chOff x="0" y="0"/>
            <a:chExt cx="9144000" cy="6858000"/>
          </a:xfrm>
        </p:grpSpPr>
        <p:sp>
          <p:nvSpPr>
            <p:cNvPr id="15" name="Половина рамки 14"/>
            <p:cNvSpPr/>
            <p:nvPr userDrawn="1"/>
          </p:nvSpPr>
          <p:spPr>
            <a:xfrm>
              <a:off x="0" y="0"/>
              <a:ext cx="755576" cy="6858000"/>
            </a:xfrm>
            <a:prstGeom prst="halfFrame">
              <a:avLst/>
            </a:prstGeom>
            <a:ln>
              <a:noFill/>
            </a:ln>
            <a:effectLst/>
            <a:scene3d>
              <a:camera prst="orthographicFront">
                <a:rot lat="0" lon="0" rev="0"/>
              </a:camera>
              <a:lightRig rig="chilly" dir="t">
                <a:rot lat="0" lon="0" rev="18480000"/>
              </a:lightRig>
            </a:scene3d>
            <a:sp3d prstMaterial="clear">
              <a:bevelT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16" name="Половина рамки 15"/>
            <p:cNvSpPr/>
            <p:nvPr userDrawn="1"/>
          </p:nvSpPr>
          <p:spPr>
            <a:xfrm rot="5400000" flipH="1">
              <a:off x="4194212" y="1908212"/>
              <a:ext cx="755576" cy="9144000"/>
            </a:xfrm>
            <a:prstGeom prst="halfFrame">
              <a:avLst/>
            </a:prstGeom>
            <a:ln>
              <a:noFill/>
            </a:ln>
            <a:effectLst/>
            <a:scene3d>
              <a:camera prst="orthographicFront">
                <a:rot lat="0" lon="0" rev="0"/>
              </a:camera>
              <a:lightRig rig="chilly" dir="t">
                <a:rot lat="0" lon="0" rev="18480000"/>
              </a:lightRig>
            </a:scene3d>
            <a:sp3d prstMaterial="clear">
              <a:bevelT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black"/>
                </a:solidFill>
              </a:endParaRPr>
            </a:p>
          </p:txBody>
        </p:sp>
      </p:grpSp>
      <p:sp>
        <p:nvSpPr>
          <p:cNvPr id="16385" name="Rectangle 1"/>
          <p:cNvSpPr>
            <a:spLocks noChangeArrowheads="1"/>
          </p:cNvSpPr>
          <p:nvPr userDrawn="1"/>
        </p:nvSpPr>
        <p:spPr bwMode="auto">
          <a:xfrm>
            <a:off x="0" y="6642100"/>
            <a:ext cx="1246188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>
              <a:defRPr/>
            </a:pPr>
            <a:r>
              <a:rPr lang="en-US" sz="800" dirty="0">
                <a:solidFill>
                  <a:prstClr val="white">
                    <a:lumMod val="65000"/>
                  </a:prstClr>
                </a:solidFill>
                <a:latin typeface="Arial" pitchFamily="34" charset="0"/>
                <a:ea typeface="Calibri" pitchFamily="34" charset="0"/>
                <a:cs typeface="Times New Roman" pitchFamily="18" charset="0"/>
              </a:rPr>
              <a:t>FokinaLida.75@mail.ru</a:t>
            </a:r>
            <a:endParaRPr lang="en-US" sz="800" dirty="0">
              <a:solidFill>
                <a:prstClr val="white">
                  <a:lumMod val="65000"/>
                </a:prst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9" name="Рисунок 11" descr="95181566_large_1.png"/>
          <p:cNvPicPr>
            <a:picLocks noChangeAspect="1"/>
          </p:cNvPicPr>
          <p:nvPr userDrawn="1"/>
        </p:nvPicPr>
        <p:blipFill>
          <a:blip r:embed="rId13"/>
          <a:srcRect/>
          <a:stretch>
            <a:fillRect/>
          </a:stretch>
        </p:blipFill>
        <p:spPr bwMode="auto">
          <a:xfrm>
            <a:off x="323850" y="3789363"/>
            <a:ext cx="2154238" cy="275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0" name="Рисунок 21" descr="1363686164_34775 (1).jpg"/>
          <p:cNvPicPr>
            <a:picLocks noChangeAspect="1"/>
          </p:cNvPicPr>
          <p:nvPr userDrawn="1"/>
        </p:nvPicPr>
        <p:blipFill>
          <a:blip r:embed="rId1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577013" y="260350"/>
            <a:ext cx="2270125" cy="2089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Прямоугольник 16"/>
          <p:cNvSpPr/>
          <p:nvPr userDrawn="1"/>
        </p:nvSpPr>
        <p:spPr>
          <a:xfrm>
            <a:off x="250825" y="260350"/>
            <a:ext cx="8642350" cy="6337300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prstClr val="white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3" r:id="rId2"/>
    <p:sldLayoutId id="2147483674" r:id="rId3"/>
    <p:sldLayoutId id="2147483675" r:id="rId4"/>
    <p:sldLayoutId id="2147483676" r:id="rId5"/>
    <p:sldLayoutId id="2147483677" r:id="rId6"/>
    <p:sldLayoutId id="2147483678" r:id="rId7"/>
    <p:sldLayoutId id="2147483679" r:id="rId8"/>
    <p:sldLayoutId id="2147483680" r:id="rId9"/>
    <p:sldLayoutId id="2147483681" r:id="rId10"/>
    <p:sldLayoutId id="2147483682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7" Type="http://schemas.openxmlformats.org/officeDocument/2006/relationships/image" Target="../media/image4.gif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gi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gi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gif"/><Relationship Id="rId4" Type="http://schemas.openxmlformats.org/officeDocument/2006/relationships/image" Target="../media/image34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.gif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gif"/><Relationship Id="rId3" Type="http://schemas.openxmlformats.org/officeDocument/2006/relationships/image" Target="../media/image38.jpeg"/><Relationship Id="rId7" Type="http://schemas.openxmlformats.org/officeDocument/2006/relationships/image" Target="../media/image42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1.jpeg"/><Relationship Id="rId5" Type="http://schemas.openxmlformats.org/officeDocument/2006/relationships/image" Target="../media/image40.jpeg"/><Relationship Id="rId4" Type="http://schemas.openxmlformats.org/officeDocument/2006/relationships/image" Target="../media/image39.jpe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gif"/><Relationship Id="rId3" Type="http://schemas.openxmlformats.org/officeDocument/2006/relationships/image" Target="../media/image44.jpeg"/><Relationship Id="rId7" Type="http://schemas.openxmlformats.org/officeDocument/2006/relationships/image" Target="../media/image48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7.jpeg"/><Relationship Id="rId5" Type="http://schemas.openxmlformats.org/officeDocument/2006/relationships/image" Target="../media/image46.jpeg"/><Relationship Id="rId4" Type="http://schemas.openxmlformats.org/officeDocument/2006/relationships/image" Target="../media/image45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49.gi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7" Type="http://schemas.openxmlformats.org/officeDocument/2006/relationships/image" Target="../media/image4.gif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4.gif"/><Relationship Id="rId4" Type="http://schemas.openxmlformats.org/officeDocument/2006/relationships/image" Target="../media/image1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4.gif"/><Relationship Id="rId4" Type="http://schemas.openxmlformats.org/officeDocument/2006/relationships/image" Target="../media/image1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g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7" Type="http://schemas.openxmlformats.org/officeDocument/2006/relationships/image" Target="../media/image4.gif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313" name="Группа 12"/>
          <p:cNvGrpSpPr>
            <a:grpSpLocks/>
          </p:cNvGrpSpPr>
          <p:nvPr/>
        </p:nvGrpSpPr>
        <p:grpSpPr bwMode="auto">
          <a:xfrm>
            <a:off x="1476375" y="1989138"/>
            <a:ext cx="6767513" cy="2862322"/>
            <a:chOff x="2361672" y="1669720"/>
            <a:chExt cx="4914999" cy="10432389"/>
          </a:xfrm>
        </p:grpSpPr>
        <p:sp>
          <p:nvSpPr>
            <p:cNvPr id="8" name="Прямоугольник 7"/>
            <p:cNvSpPr/>
            <p:nvPr/>
          </p:nvSpPr>
          <p:spPr>
            <a:xfrm>
              <a:off x="3029141" y="1669720"/>
              <a:ext cx="4247530" cy="10432389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6000" b="1" dirty="0">
                  <a:ln w="19050">
                    <a:solidFill>
                      <a:prstClr val="white"/>
                    </a:solidFill>
                    <a:prstDash val="solid"/>
                  </a:ln>
                  <a:solidFill>
                    <a:srgbClr val="0000FF"/>
                  </a:solidFill>
                  <a:effectLst>
                    <a:outerShdw blurRad="50000" dist="50800" dir="7500000" algn="tl">
                      <a:srgbClr val="000000">
                        <a:shade val="5000"/>
                        <a:alpha val="35000"/>
                      </a:srgbClr>
                    </a:outerShdw>
                  </a:effectLst>
                  <a:latin typeface="Monotype Corsiva" pitchFamily="66" charset="0"/>
                </a:rPr>
                <a:t>ДЕНЬ ДУБЛЕРА </a:t>
              </a: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6000" b="1" dirty="0">
                  <a:ln w="19050">
                    <a:solidFill>
                      <a:prstClr val="white"/>
                    </a:solidFill>
                    <a:prstDash val="solid"/>
                  </a:ln>
                  <a:solidFill>
                    <a:srgbClr val="0000FF"/>
                  </a:solidFill>
                  <a:effectLst>
                    <a:outerShdw blurRad="50000" dist="50800" dir="7500000" algn="tl">
                      <a:srgbClr val="000000">
                        <a:shade val="5000"/>
                        <a:alpha val="35000"/>
                      </a:srgbClr>
                    </a:outerShdw>
                  </a:effectLst>
                  <a:latin typeface="Monotype Corsiva" pitchFamily="66" charset="0"/>
                </a:rPr>
                <a:t>в</a:t>
              </a: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6000" b="1" dirty="0">
                  <a:ln w="19050">
                    <a:solidFill>
                      <a:prstClr val="white"/>
                    </a:solidFill>
                    <a:prstDash val="solid"/>
                  </a:ln>
                  <a:solidFill>
                    <a:srgbClr val="0000FF"/>
                  </a:solidFill>
                  <a:effectLst>
                    <a:outerShdw blurRad="50000" dist="50800" dir="7500000" algn="tl">
                      <a:srgbClr val="000000">
                        <a:shade val="5000"/>
                        <a:alpha val="35000"/>
                      </a:srgbClr>
                    </a:outerShdw>
                  </a:effectLst>
                  <a:latin typeface="Monotype Corsiva" pitchFamily="66" charset="0"/>
                </a:rPr>
                <a:t>группе </a:t>
              </a:r>
              <a:r>
                <a:rPr lang="ru-RU" sz="6000" b="1" dirty="0" smtClean="0">
                  <a:ln w="19050">
                    <a:solidFill>
                      <a:prstClr val="white"/>
                    </a:solidFill>
                    <a:prstDash val="solid"/>
                  </a:ln>
                  <a:solidFill>
                    <a:srgbClr val="0000FF"/>
                  </a:solidFill>
                  <a:effectLst>
                    <a:outerShdw blurRad="50000" dist="50800" dir="7500000" algn="tl">
                      <a:srgbClr val="000000">
                        <a:shade val="5000"/>
                        <a:alpha val="35000"/>
                      </a:srgbClr>
                    </a:outerShdw>
                  </a:effectLst>
                  <a:latin typeface="Monotype Corsiva" pitchFamily="66" charset="0"/>
                </a:rPr>
                <a:t>«Звёздочки»</a:t>
              </a:r>
              <a:endParaRPr lang="ru-RU" sz="6000" b="1" dirty="0">
                <a:ln w="19050">
                  <a:solidFill>
                    <a:prstClr val="white"/>
                  </a:solidFill>
                  <a:prstDash val="solid"/>
                </a:ln>
                <a:solidFill>
                  <a:srgbClr val="0000FF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Monotype Corsiva" pitchFamily="66" charset="0"/>
              </a:endParaRPr>
            </a:p>
          </p:txBody>
        </p:sp>
        <p:sp>
          <p:nvSpPr>
            <p:cNvPr id="13318" name="Прямоугольник 8"/>
            <p:cNvSpPr>
              <a:spLocks noChangeArrowheads="1"/>
            </p:cNvSpPr>
            <p:nvPr/>
          </p:nvSpPr>
          <p:spPr bwMode="auto">
            <a:xfrm>
              <a:off x="2361672" y="5085184"/>
              <a:ext cx="4910120" cy="3959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endParaRPr lang="ru-RU">
                <a:solidFill>
                  <a:srgbClr val="000000"/>
                </a:solidFill>
                <a:latin typeface="Calibri" pitchFamily="34" charset="0"/>
              </a:endParaRPr>
            </a:p>
          </p:txBody>
        </p:sp>
      </p:grpSp>
      <p:sp>
        <p:nvSpPr>
          <p:cNvPr id="13314" name="Rectangle 1"/>
          <p:cNvSpPr>
            <a:spLocks noChangeArrowheads="1"/>
          </p:cNvSpPr>
          <p:nvPr/>
        </p:nvSpPr>
        <p:spPr bwMode="auto">
          <a:xfrm>
            <a:off x="539750" y="217120"/>
            <a:ext cx="3671888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indent="88900" algn="ctr"/>
            <a:r>
              <a:rPr lang="ru-RU" sz="1600" dirty="0">
                <a:solidFill>
                  <a:srgbClr val="0000FF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Муниципальное </a:t>
            </a:r>
            <a:r>
              <a:rPr lang="ru-RU" sz="1600" dirty="0" smtClean="0">
                <a:solidFill>
                  <a:srgbClr val="0000FF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1600" dirty="0">
                <a:solidFill>
                  <a:srgbClr val="0000FF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дошкольное образовательное учреждение </a:t>
            </a:r>
            <a:r>
              <a:rPr lang="ru-RU" sz="1600" dirty="0" smtClean="0">
                <a:solidFill>
                  <a:srgbClr val="0000FF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1600" dirty="0">
                <a:solidFill>
                  <a:srgbClr val="0000FF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детский сад </a:t>
            </a:r>
            <a:r>
              <a:rPr lang="ru-RU" sz="1600" dirty="0" smtClean="0">
                <a:solidFill>
                  <a:srgbClr val="0000FF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«Колосок»     </a:t>
            </a:r>
            <a:endParaRPr lang="ru-RU" sz="1600" dirty="0">
              <a:solidFill>
                <a:srgbClr val="0000FF"/>
              </a:solidFill>
              <a:ea typeface="Calibri" pitchFamily="34" charset="0"/>
              <a:cs typeface="Arial" charset="0"/>
            </a:endParaRPr>
          </a:p>
        </p:txBody>
      </p:sp>
      <p:sp>
        <p:nvSpPr>
          <p:cNvPr id="13315" name="Rectangle 2"/>
          <p:cNvSpPr>
            <a:spLocks noChangeArrowheads="1"/>
          </p:cNvSpPr>
          <p:nvPr/>
        </p:nvSpPr>
        <p:spPr bwMode="auto">
          <a:xfrm>
            <a:off x="3779838" y="5980113"/>
            <a:ext cx="201612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indent="88900" algn="ctr"/>
            <a:r>
              <a:rPr lang="ru-RU" sz="2400" dirty="0" smtClean="0">
                <a:solidFill>
                  <a:srgbClr val="0000FF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2016 год.</a:t>
            </a:r>
            <a:r>
              <a:rPr lang="ru-RU" sz="1200" dirty="0" smtClean="0">
                <a:solidFill>
                  <a:srgbClr val="0000FF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</a:t>
            </a:r>
            <a:endParaRPr lang="ru-RU" dirty="0">
              <a:solidFill>
                <a:srgbClr val="0000FF"/>
              </a:solidFill>
              <a:ea typeface="Calibri" pitchFamily="34" charset="0"/>
              <a:cs typeface="Arial" charset="0"/>
            </a:endParaRPr>
          </a:p>
        </p:txBody>
      </p:sp>
      <p:sp>
        <p:nvSpPr>
          <p:cNvPr id="13316" name="Прямоугольник 9"/>
          <p:cNvSpPr>
            <a:spLocks noChangeArrowheads="1"/>
          </p:cNvSpPr>
          <p:nvPr/>
        </p:nvSpPr>
        <p:spPr bwMode="auto">
          <a:xfrm>
            <a:off x="4932363" y="4221163"/>
            <a:ext cx="287972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>
              <a:latin typeface="Calibri" pitchFamily="34" charset="0"/>
            </a:endParaRPr>
          </a:p>
        </p:txBody>
      </p:sp>
      <p:pic>
        <p:nvPicPr>
          <p:cNvPr id="4104" name="Picture 8" descr=" &lt;b&gt;Звездочки&lt;/b&gt; серебряные  смайлик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444" y="1198562"/>
            <a:ext cx="952500" cy="790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6" name="Picture 10" descr=" &lt;b&gt;Звездочки&lt;/b&gt; серебряные  смайлик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1650" y="652829"/>
            <a:ext cx="952500" cy="790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8" name="Picture 12" descr=" &lt;b&gt;Звездочки&lt;/b&gt; серебряные  смайлик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0" y="5189537"/>
            <a:ext cx="952500" cy="790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10" name="Picture 14" descr=" &lt;b&gt;Звездочки&lt;/b&gt; серебряные  смайлик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4" y="5189537"/>
            <a:ext cx="952500" cy="790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12" name="Picture 16" descr=" &lt;b&gt;Звездочки&lt;/b&gt; серебряные  смайлик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69363" y="1133701"/>
            <a:ext cx="952500" cy="790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14" name="Picture 18" descr=" &lt;b&gt;Звездочки&lt;/b&gt; серебряные  смайлик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7814" y="3034860"/>
            <a:ext cx="952500" cy="790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16" name="Picture 20" descr=" &lt;b&gt;Звездочки&lt;/b&gt; серебряные  смайлик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8425" y="3043381"/>
            <a:ext cx="952500" cy="790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303240" y="149682"/>
            <a:ext cx="684076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>
                <a:solidFill>
                  <a:srgbClr val="0000FF"/>
                </a:solidFill>
              </a:rPr>
              <a:t>Прогулка с  Аллой </a:t>
            </a:r>
            <a:r>
              <a:rPr lang="ru-RU" sz="3600" b="1" dirty="0" smtClean="0">
                <a:solidFill>
                  <a:srgbClr val="0000FF"/>
                </a:solidFill>
              </a:rPr>
              <a:t>Васильевной(мама </a:t>
            </a:r>
            <a:r>
              <a:rPr lang="ru-RU" sz="3600" b="1" dirty="0">
                <a:solidFill>
                  <a:srgbClr val="0000FF"/>
                </a:solidFill>
              </a:rPr>
              <a:t>Лизы)</a:t>
            </a:r>
            <a:br>
              <a:rPr lang="ru-RU" sz="3600" b="1" dirty="0">
                <a:solidFill>
                  <a:srgbClr val="0000FF"/>
                </a:solidFill>
              </a:rPr>
            </a:br>
            <a:endParaRPr lang="ru-RU" sz="3600" dirty="0">
              <a:solidFill>
                <a:srgbClr val="0000FF"/>
              </a:solidFill>
            </a:endParaRPr>
          </a:p>
          <a:p>
            <a:r>
              <a:rPr lang="ru-RU" sz="3600" b="1" dirty="0">
                <a:solidFill>
                  <a:srgbClr val="0000FF"/>
                </a:solidFill>
              </a:rPr>
              <a:t/>
            </a:r>
            <a:br>
              <a:rPr lang="ru-RU" sz="3600" b="1" dirty="0">
                <a:solidFill>
                  <a:srgbClr val="0000FF"/>
                </a:solidFill>
              </a:rPr>
            </a:br>
            <a:endParaRPr lang="ru-RU" sz="3600" dirty="0">
              <a:solidFill>
                <a:srgbClr val="0000FF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920" y="276040"/>
            <a:ext cx="1907704" cy="254360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9624" y="1455130"/>
            <a:ext cx="6664275" cy="499820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3727" y="1443180"/>
            <a:ext cx="6720171" cy="504012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26" name="Picture 2" descr="C:\Documents and Settings\Admin\Рабочий стол\ФОТО\DSCN0644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6" y="1443180"/>
            <a:ext cx="6719411" cy="504012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1027" name="Picture 3" descr="C:\Documents and Settings\Admin\Рабочий стол\ФОТО\DSCN0641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0925" y="1358312"/>
            <a:ext cx="7045011" cy="520986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 &lt;b&gt;Звездочки&lt;/b&gt; серебряные  смайлик"/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7914" y="5810607"/>
            <a:ext cx="476250" cy="395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 &lt;b&gt;Звездочки&lt;/b&gt; серебряные  смайлик"/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3172668"/>
            <a:ext cx="952500" cy="790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 &lt;b&gt;Звездочки&lt;/b&gt; серебряные  смайлик"/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6039" y="5810607"/>
            <a:ext cx="476250" cy="395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 &lt;b&gt;Звездочки&lt;/b&gt; серебряные  смайлик"/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94164" y="5612963"/>
            <a:ext cx="952500" cy="790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251520" y="260648"/>
            <a:ext cx="734481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dirty="0">
                <a:solidFill>
                  <a:srgbClr val="0000FF"/>
                </a:solidFill>
              </a:rPr>
              <a:t>Пальчиковые игры перед обедом</a:t>
            </a:r>
          </a:p>
        </p:txBody>
      </p:sp>
      <p:pic>
        <p:nvPicPr>
          <p:cNvPr id="8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59" y="908719"/>
            <a:ext cx="7344817" cy="550861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8017" y="906979"/>
            <a:ext cx="7440827" cy="558062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9218" name="Picture 2" descr=" &lt;b&gt;Звездочки&lt;/b&gt; серебряные  смайлик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58462" y="5697536"/>
            <a:ext cx="476250" cy="395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 &lt;b&gt;Звездочки&lt;/b&gt; серебряные  смайлик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4712" y="5697536"/>
            <a:ext cx="664767" cy="5517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 &lt;b&gt;Звездочки&lt;/b&gt; серебряные  смайлик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68844" y="2348880"/>
            <a:ext cx="952500" cy="790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 &lt;b&gt;Звездочки&lt;/b&gt; серебряные  смайлик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72772" y="4221088"/>
            <a:ext cx="952500" cy="790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51520" y="260648"/>
            <a:ext cx="849694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>
                <a:solidFill>
                  <a:srgbClr val="0000FF"/>
                </a:solidFill>
              </a:rPr>
              <a:t>Сказку перед сном  прочитала и пожелала приятных </a:t>
            </a:r>
            <a:r>
              <a:rPr lang="ru-RU" sz="2800" b="1" dirty="0" smtClean="0">
                <a:solidFill>
                  <a:srgbClr val="0000FF"/>
                </a:solidFill>
              </a:rPr>
              <a:t>снов.</a:t>
            </a:r>
            <a:endParaRPr lang="ru-RU" sz="2800" b="1" dirty="0">
              <a:solidFill>
                <a:srgbClr val="0000FF"/>
              </a:solidFill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6462" y="1248147"/>
            <a:ext cx="6984776" cy="523858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0505" y="1261501"/>
            <a:ext cx="6984776" cy="523858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242" name="Picture 2" descr=" &lt;b&gt;Звездочки&lt;/b&gt; серебряные  смайлик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2418" y="5732120"/>
            <a:ext cx="476250" cy="395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 &lt;b&gt;Звездочки&lt;/b&gt; серебряные  смайлик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67305" y="3124147"/>
            <a:ext cx="952500" cy="790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 &lt;b&gt;Звездочки&lt;/b&gt; серебряные  смайлик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0988" y="1660916"/>
            <a:ext cx="605474" cy="502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 &lt;b&gt;Звездочки&lt;/b&gt; серебряные  смайлик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5600" y="3717079"/>
            <a:ext cx="476250" cy="395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404312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287828" y="330421"/>
            <a:ext cx="6629038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solidFill>
                  <a:srgbClr val="0000FF"/>
                </a:solidFill>
              </a:rPr>
              <a:t>Гимнастика после сна с Еленой </a:t>
            </a:r>
            <a:r>
              <a:rPr lang="ru-RU" sz="2800" dirty="0" smtClean="0">
                <a:solidFill>
                  <a:srgbClr val="0000FF"/>
                </a:solidFill>
              </a:rPr>
              <a:t>Юрьевной</a:t>
            </a:r>
            <a:r>
              <a:rPr lang="ru-RU" sz="2800" dirty="0">
                <a:solidFill>
                  <a:srgbClr val="0000FF"/>
                </a:solidFill>
              </a:rPr>
              <a:t>(мама </a:t>
            </a:r>
            <a:r>
              <a:rPr lang="ru-RU" sz="2800" dirty="0" err="1">
                <a:solidFill>
                  <a:srgbClr val="0000FF"/>
                </a:solidFill>
              </a:rPr>
              <a:t>Миланы</a:t>
            </a:r>
            <a:r>
              <a:rPr lang="ru-RU" sz="2800" dirty="0">
                <a:solidFill>
                  <a:srgbClr val="0000FF"/>
                </a:solidFill>
              </a:rPr>
              <a:t>)</a:t>
            </a:r>
            <a:br>
              <a:rPr lang="ru-RU" sz="2800" dirty="0">
                <a:solidFill>
                  <a:srgbClr val="0000FF"/>
                </a:solidFill>
              </a:rPr>
            </a:br>
            <a:r>
              <a:rPr lang="ru-RU" sz="2800" dirty="0">
                <a:solidFill>
                  <a:srgbClr val="0000FF"/>
                </a:solidFill>
              </a:rPr>
              <a:t/>
            </a:r>
            <a:br>
              <a:rPr lang="ru-RU" sz="2800" dirty="0">
                <a:solidFill>
                  <a:srgbClr val="0000FF"/>
                </a:solidFill>
              </a:rPr>
            </a:br>
            <a:endParaRPr lang="ru-RU" sz="2800" dirty="0">
              <a:solidFill>
                <a:srgbClr val="0000FF"/>
              </a:solidFill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057" y="314173"/>
            <a:ext cx="1951777" cy="1746676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3995" y="1268415"/>
            <a:ext cx="6336704" cy="504090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3995" y="1238362"/>
            <a:ext cx="6336704" cy="507095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1266" name="Picture 2" descr=" &lt;b&gt;Звездочки&lt;/b&gt; серебряные  смайлик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6296" y="5489131"/>
            <a:ext cx="576064" cy="4781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 &lt;b&gt;Звездочки&lt;/b&gt; серебряные  смайлик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5779" y="2636912"/>
            <a:ext cx="1648374" cy="1368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 &lt;b&gt;Звездочки&lt;/b&gt; серебряные  смайлик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2360" y="5574691"/>
            <a:ext cx="476250" cy="395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2483768" y="260648"/>
            <a:ext cx="344549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>
                <a:solidFill>
                  <a:srgbClr val="0000FF"/>
                </a:solidFill>
              </a:rPr>
              <a:t>Провела игры</a:t>
            </a:r>
            <a:endParaRPr lang="ru-RU" sz="3600" dirty="0"/>
          </a:p>
        </p:txBody>
      </p:sp>
      <p:grpSp>
        <p:nvGrpSpPr>
          <p:cNvPr id="9" name="Группа 8"/>
          <p:cNvGrpSpPr/>
          <p:nvPr/>
        </p:nvGrpSpPr>
        <p:grpSpPr>
          <a:xfrm>
            <a:off x="1194884" y="877362"/>
            <a:ext cx="7296810" cy="5472608"/>
            <a:chOff x="1194884" y="877362"/>
            <a:chExt cx="7296810" cy="5472608"/>
          </a:xfrm>
        </p:grpSpPr>
        <p:pic>
          <p:nvPicPr>
            <p:cNvPr id="8" name="Рисунок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94884" y="877362"/>
              <a:ext cx="7296810" cy="5472608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</p:spPr>
        </p:pic>
        <p:sp>
          <p:nvSpPr>
            <p:cNvPr id="7" name="Прямоугольник 6"/>
            <p:cNvSpPr/>
            <p:nvPr/>
          </p:nvSpPr>
          <p:spPr>
            <a:xfrm>
              <a:off x="1331640" y="1052736"/>
              <a:ext cx="199958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b="1" dirty="0" smtClean="0"/>
                <a:t>П/И </a:t>
              </a:r>
              <a:r>
                <a:rPr lang="ru-RU" b="1" dirty="0"/>
                <a:t>«КАРАВАЙ»</a:t>
              </a:r>
            </a:p>
          </p:txBody>
        </p:sp>
      </p:grpSp>
      <p:grpSp>
        <p:nvGrpSpPr>
          <p:cNvPr id="12" name="Группа 11"/>
          <p:cNvGrpSpPr/>
          <p:nvPr/>
        </p:nvGrpSpPr>
        <p:grpSpPr>
          <a:xfrm>
            <a:off x="1126837" y="906979"/>
            <a:ext cx="7354397" cy="5515798"/>
            <a:chOff x="1202122" y="906980"/>
            <a:chExt cx="7354397" cy="5515798"/>
          </a:xfrm>
        </p:grpSpPr>
        <p:pic>
          <p:nvPicPr>
            <p:cNvPr id="11" name="Рисунок 10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02122" y="906980"/>
              <a:ext cx="7354397" cy="5515798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</p:spPr>
        </p:pic>
        <p:sp>
          <p:nvSpPr>
            <p:cNvPr id="10" name="Прямоугольник 9"/>
            <p:cNvSpPr/>
            <p:nvPr/>
          </p:nvSpPr>
          <p:spPr>
            <a:xfrm>
              <a:off x="1388789" y="1079308"/>
              <a:ext cx="238796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b="1" dirty="0"/>
                <a:t>Пальчиковые игры</a:t>
              </a:r>
            </a:p>
          </p:txBody>
        </p:sp>
      </p:grpSp>
      <p:pic>
        <p:nvPicPr>
          <p:cNvPr id="12290" name="Picture 2" descr=" &lt;b&gt;Звездочки&lt;/b&gt; серебряные  смайлик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9210" y="5665802"/>
            <a:ext cx="476250" cy="395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 descr=" &lt;b&gt;Звездочки&lt;/b&gt; серебряные  смайлик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54690" y="5599047"/>
            <a:ext cx="559134" cy="4640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" descr=" &lt;b&gt;Звездочки&lt;/b&gt; серебряные  смайлик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5103" y="276154"/>
            <a:ext cx="1009945" cy="8382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2" descr=" &lt;b&gt;Звездочки&lt;/b&gt; серебряные  смайлик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2462" y="2276872"/>
            <a:ext cx="476250" cy="395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2" descr=" &lt;b&gt;Звездочки&lt;/b&gt; серебряные  смайлик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988" y="3381625"/>
            <a:ext cx="559134" cy="4640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4099841" y="5805264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/>
              <a:t>.  </a:t>
            </a:r>
            <a:r>
              <a:rPr lang="ru-RU" dirty="0" smtClean="0"/>
              <a:t>                    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2627784" y="332656"/>
            <a:ext cx="717973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>
                <a:solidFill>
                  <a:srgbClr val="0000FF"/>
                </a:solidFill>
              </a:rPr>
              <a:t>Физкультура с Аллой Васильевной</a:t>
            </a:r>
            <a:endParaRPr lang="ru-RU" sz="3200" dirty="0">
              <a:solidFill>
                <a:srgbClr val="0000FF"/>
              </a:solidFill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19" y="260648"/>
            <a:ext cx="2400267" cy="1872208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9712" y="1394518"/>
            <a:ext cx="6793304" cy="509497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8537" y="1409874"/>
            <a:ext cx="6797309" cy="509798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7418" y="1394518"/>
            <a:ext cx="6895598" cy="507962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4" name="Объект 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8537" y="1393579"/>
            <a:ext cx="6894479" cy="513057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050" name="Picture 2" descr="C:\Documents and Settings\Admin\Рабочий стол\ФОТО\DSCN0625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73903" y="1409874"/>
            <a:ext cx="6876575" cy="515801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 &lt;b&gt;Звездочки&lt;/b&gt; серебряные  смайлик"/>
          <p:cNvPicPr>
            <a:picLocks noChangeAspect="1" noChangeArrowheads="1" noCrop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06352" y="5830702"/>
            <a:ext cx="476250" cy="395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2" descr=" &lt;b&gt;Звездочки&lt;/b&gt; серебряные  смайлик"/>
          <p:cNvPicPr>
            <a:picLocks noChangeAspect="1" noChangeArrowheads="1" noCrop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19" y="2503587"/>
            <a:ext cx="1512169" cy="12134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2" descr=" &lt;b&gt;Звездочки&lt;/b&gt; серебряные  смайлик"/>
          <p:cNvPicPr>
            <a:picLocks noChangeAspect="1" noChangeArrowheads="1" noCrop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25437" y="5830702"/>
            <a:ext cx="695678" cy="4207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2" descr=" &lt;b&gt;Звездочки&lt;/b&gt; серебряные  смайлик"/>
          <p:cNvPicPr>
            <a:picLocks noChangeAspect="1" noChangeArrowheads="1" noCrop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99596" y="406176"/>
            <a:ext cx="476250" cy="395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057582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620688"/>
            <a:ext cx="7200800" cy="540060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074" name="Picture 2" descr="C:\Documents and Settings\Admin\Рабочий стол\ФОТО\DSCN069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620688"/>
            <a:ext cx="7200800" cy="540121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Documents and Settings\Admin\Рабочий стол\ФОТО\DSCN0700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620688"/>
            <a:ext cx="7200800" cy="540121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3076" name="Picture 4" descr="C:\Documents and Settings\Admin\Рабочий стол\ФОТО\Изображение 1972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1933" y="620688"/>
            <a:ext cx="7228086" cy="542106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3077" name="Picture 5" descr="C:\Documents and Settings\Admin\Рабочий стол\ФОТО\Изображение 1975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1933" y="620688"/>
            <a:ext cx="7420109" cy="556508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3078" name="Picture 6" descr="C:\Documents and Settings\Admin\Рабочий стол\ФОТО\DSCN0701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620688"/>
            <a:ext cx="7420109" cy="570972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3080" name="Picture 8" descr=" &lt;b&gt;Звездочки&lt;/b&gt; серебряные  смайлик"/>
          <p:cNvPicPr>
            <a:picLocks noChangeAspect="1" noChangeArrowheads="1" noCrop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-447200" y="4521331"/>
            <a:ext cx="1959684" cy="4951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 &lt;b&gt;Звездочки&lt;/b&gt; серебряные  смайлик"/>
          <p:cNvPicPr>
            <a:picLocks noChangeAspect="1" noChangeArrowheads="1" noCrop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9326" y="423044"/>
            <a:ext cx="548258" cy="4550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 &lt;b&gt;Звездочки&lt;/b&gt; серебряные  смайлик"/>
          <p:cNvPicPr>
            <a:picLocks noChangeAspect="1" noChangeArrowheads="1" noCrop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0947" y="4111441"/>
            <a:ext cx="658485" cy="19876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 &lt;b&gt;Звездочки&lt;/b&gt; серебряные  смайлик"/>
          <p:cNvPicPr>
            <a:picLocks noChangeAspect="1" noChangeArrowheads="1" noCrop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2991" y="2060848"/>
            <a:ext cx="526763" cy="1584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 descr=" &lt;b&gt;Звездочки&lt;/b&gt; серебряные  смайлик"/>
          <p:cNvPicPr>
            <a:picLocks noChangeAspect="1" noChangeArrowheads="1" noCrop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98248" y="423044"/>
            <a:ext cx="476250" cy="395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 descr=" &lt;b&gt;Звездочки&lt;/b&gt; серебряные  смайлик"/>
          <p:cNvPicPr>
            <a:picLocks noChangeAspect="1" noChangeArrowheads="1" noCrop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-2146" y="2602852"/>
            <a:ext cx="952500" cy="3817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" descr=" &lt;b&gt;Звездочки&lt;/b&gt; серебряные  смайлик"/>
          <p:cNvPicPr>
            <a:picLocks noChangeAspect="1" noChangeArrowheads="1" noCrop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10325" y="5281671"/>
            <a:ext cx="476250" cy="395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2" descr=" &lt;b&gt;Звездочки&lt;/b&gt; серебряные  смайлик"/>
          <p:cNvPicPr>
            <a:picLocks noChangeAspect="1" noChangeArrowheads="1" noCrop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52960" y="5292302"/>
            <a:ext cx="463442" cy="3846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2" descr=" &lt;b&gt;Звездочки&lt;/b&gt; серебряные  смайлик"/>
          <p:cNvPicPr>
            <a:picLocks noChangeAspect="1" noChangeArrowheads="1" noCrop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5849" y="5302920"/>
            <a:ext cx="476250" cy="395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2" descr=" &lt;b&gt;Звездочки&lt;/b&gt; серебряные  смайлик"/>
          <p:cNvPicPr>
            <a:picLocks noChangeAspect="1" noChangeArrowheads="1" noCrop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56033" y="5551080"/>
            <a:ext cx="1311841" cy="395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404664"/>
            <a:ext cx="8496944" cy="6192688"/>
          </a:xfrm>
        </p:spPr>
        <p:txBody>
          <a:bodyPr/>
          <a:lstStyle/>
          <a:p>
            <a:pPr marL="0" indent="0" algn="ctr">
              <a:buNone/>
            </a:pPr>
            <a:r>
              <a:rPr lang="ru-RU" b="1" dirty="0" smtClean="0">
                <a:solidFill>
                  <a:srgbClr val="FF0000"/>
                </a:solidFill>
              </a:rPr>
              <a:t>Вывод:</a:t>
            </a:r>
          </a:p>
          <a:p>
            <a:pPr marL="0" indent="0">
              <a:buNone/>
            </a:pPr>
            <a:r>
              <a:rPr lang="ru-RU" sz="2800" dirty="0" smtClean="0">
                <a:solidFill>
                  <a:srgbClr val="0000FF"/>
                </a:solidFill>
              </a:rPr>
              <a:t>– </a:t>
            </a:r>
            <a:r>
              <a:rPr lang="ru-RU" sz="2800" dirty="0">
                <a:solidFill>
                  <a:srgbClr val="0000FF"/>
                </a:solidFill>
              </a:rPr>
              <a:t>П</a:t>
            </a:r>
            <a:r>
              <a:rPr lang="ru-RU" sz="2800" dirty="0" smtClean="0">
                <a:solidFill>
                  <a:srgbClr val="0000FF"/>
                </a:solidFill>
              </a:rPr>
              <a:t>роизошло </a:t>
            </a:r>
            <a:r>
              <a:rPr lang="ru-RU" sz="2800" dirty="0">
                <a:solidFill>
                  <a:srgbClr val="0000FF"/>
                </a:solidFill>
              </a:rPr>
              <a:t>сближение и объединение педагогов с родителями по вопросам воспитания детей , укрепились партнерские отношения между детским садом и родителями;</a:t>
            </a:r>
            <a:br>
              <a:rPr lang="ru-RU" sz="2800" dirty="0">
                <a:solidFill>
                  <a:srgbClr val="0000FF"/>
                </a:solidFill>
              </a:rPr>
            </a:br>
            <a:r>
              <a:rPr lang="ru-RU" sz="2800" dirty="0">
                <a:solidFill>
                  <a:srgbClr val="0000FF"/>
                </a:solidFill>
              </a:rPr>
              <a:t>– </a:t>
            </a:r>
            <a:r>
              <a:rPr lang="ru-RU" sz="2800" dirty="0" smtClean="0">
                <a:solidFill>
                  <a:srgbClr val="0000FF"/>
                </a:solidFill>
              </a:rPr>
              <a:t>Повысилась </a:t>
            </a:r>
            <a:r>
              <a:rPr lang="ru-RU" sz="2800" dirty="0">
                <a:solidFill>
                  <a:srgbClr val="0000FF"/>
                </a:solidFill>
              </a:rPr>
              <a:t>педагогическая культура </a:t>
            </a:r>
            <a:r>
              <a:rPr lang="ru-RU" sz="2800" dirty="0" smtClean="0">
                <a:solidFill>
                  <a:srgbClr val="0000FF"/>
                </a:solidFill>
              </a:rPr>
              <a:t>родителей</a:t>
            </a:r>
          </a:p>
          <a:p>
            <a:pPr marL="0" indent="0">
              <a:buNone/>
            </a:pPr>
            <a:r>
              <a:rPr lang="ru-RU" sz="2800" dirty="0" smtClean="0">
                <a:solidFill>
                  <a:srgbClr val="0000FF"/>
                </a:solidFill>
              </a:rPr>
              <a:t>– Расширились </a:t>
            </a:r>
            <a:r>
              <a:rPr lang="ru-RU" sz="2800" dirty="0">
                <a:solidFill>
                  <a:srgbClr val="0000FF"/>
                </a:solidFill>
              </a:rPr>
              <a:t>представления родителей о профессиональной деятельности сотрудников ДОУ, сформировалось понимание значимости данной профессии и уважение к труду </a:t>
            </a:r>
            <a:r>
              <a:rPr lang="ru-RU" sz="2800" dirty="0" smtClean="0">
                <a:solidFill>
                  <a:srgbClr val="0000FF"/>
                </a:solidFill>
              </a:rPr>
              <a:t>воспитателя</a:t>
            </a:r>
            <a:r>
              <a:rPr lang="ru-RU" sz="2800" dirty="0">
                <a:solidFill>
                  <a:srgbClr val="0000FF"/>
                </a:solidFill>
              </a:rPr>
              <a:t>.</a:t>
            </a:r>
            <a:br>
              <a:rPr lang="ru-RU" sz="2800" dirty="0">
                <a:solidFill>
                  <a:srgbClr val="0000FF"/>
                </a:solidFill>
              </a:rPr>
            </a:br>
            <a:r>
              <a:rPr lang="ru-RU" sz="2800" dirty="0">
                <a:solidFill>
                  <a:srgbClr val="0000FF"/>
                </a:solidFill>
              </a:rPr>
              <a:t/>
            </a:r>
            <a:br>
              <a:rPr lang="ru-RU" sz="2800" dirty="0">
                <a:solidFill>
                  <a:srgbClr val="0000FF"/>
                </a:solidFill>
              </a:rPr>
            </a:br>
            <a:endParaRPr lang="ru-RU" sz="2800" dirty="0">
              <a:solidFill>
                <a:srgbClr val="0000FF"/>
              </a:solidFill>
            </a:endParaRPr>
          </a:p>
        </p:txBody>
      </p:sp>
      <p:pic>
        <p:nvPicPr>
          <p:cNvPr id="4" name="Picture 2" descr=" &lt;b&gt;Звездочки&lt;/b&gt; серебряные  смайлик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9088" y="5063618"/>
            <a:ext cx="1584176" cy="13148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 &lt;b&gt;Звездочки&lt;/b&gt; серебряные  смайлик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7598" y="4684639"/>
            <a:ext cx="2169982" cy="1801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 &lt;b&gt;Звездочки&lt;/b&gt; серебряные  смайлик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93901" y="5285162"/>
            <a:ext cx="1008112" cy="8367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 &lt;b&gt;Звездочки&lt;/b&gt; серебряные  смайлик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5467391"/>
            <a:ext cx="818265" cy="6791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 &lt;b&gt;Звездочки&lt;/b&gt; серебряные  смайлик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548680"/>
            <a:ext cx="476250" cy="395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 &lt;b&gt;Звездочки&lt;/b&gt; серебряные  смайлик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548680"/>
            <a:ext cx="476250" cy="395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 &lt;b&gt;Звездочки&lt;/b&gt; серебряные  смайлик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80973" y="548680"/>
            <a:ext cx="476250" cy="395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 &lt;b&gt;Звездочки&lt;/b&gt; серебряные  смайлик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1330" y="526444"/>
            <a:ext cx="476250" cy="395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81762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Содержимое 2"/>
          <p:cNvSpPr>
            <a:spLocks noGrp="1"/>
          </p:cNvSpPr>
          <p:nvPr>
            <p:ph idx="1"/>
          </p:nvPr>
        </p:nvSpPr>
        <p:spPr bwMode="auto">
          <a:xfrm>
            <a:off x="179388" y="6237288"/>
            <a:ext cx="144462" cy="71437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  <a:p>
            <a:endParaRPr lang="ru-RU" smtClean="0"/>
          </a:p>
          <a:p>
            <a:endParaRPr lang="ru-RU" smtClean="0"/>
          </a:p>
        </p:txBody>
      </p:sp>
      <p:sp>
        <p:nvSpPr>
          <p:cNvPr id="24581" name="Rectangle 5"/>
          <p:cNvSpPr>
            <a:spLocks noChangeArrowheads="1"/>
          </p:cNvSpPr>
          <p:nvPr/>
        </p:nvSpPr>
        <p:spPr bwMode="auto">
          <a:xfrm>
            <a:off x="5796136" y="5949280"/>
            <a:ext cx="2952576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ru-RU" sz="1600" b="1" dirty="0">
                <a:solidFill>
                  <a:srgbClr val="FF0066"/>
                </a:solidFill>
              </a:rPr>
              <a:t>Материал </a:t>
            </a:r>
            <a:r>
              <a:rPr lang="ru-RU" sz="1600" b="1" dirty="0" smtClean="0">
                <a:solidFill>
                  <a:srgbClr val="FF0066"/>
                </a:solidFill>
              </a:rPr>
              <a:t>подготовила : воспитатель Макарова Т.Г.</a:t>
            </a:r>
            <a:endParaRPr lang="ru-RU" sz="1600" b="1" dirty="0">
              <a:solidFill>
                <a:srgbClr val="FF0066"/>
              </a:solidFill>
            </a:endParaRPr>
          </a:p>
        </p:txBody>
      </p:sp>
      <p:pic>
        <p:nvPicPr>
          <p:cNvPr id="5" name="Picture 4" descr="http://www.playcast.ru/uploads/2016/11/06/20433314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1324213"/>
            <a:ext cx="8021505" cy="4176464"/>
          </a:xfrm>
          <a:prstGeom prst="rect">
            <a:avLst/>
          </a:prstGeom>
          <a:noFill/>
          <a:scene3d>
            <a:camera prst="perspectiveFront"/>
            <a:lightRig rig="threePt" dir="t"/>
          </a:scene3d>
        </p:spPr>
      </p:pic>
      <p:pic>
        <p:nvPicPr>
          <p:cNvPr id="8" name="Picture 2" descr=" &lt;b&gt;Звездочки&lt;/b&gt; серебряные  смайлик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6149" y="5846379"/>
            <a:ext cx="476250" cy="395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 &lt;b&gt;Звездочки&lt;/b&gt; серебряные  смайлик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2204" y="1124744"/>
            <a:ext cx="1127835" cy="9361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 &lt;b&gt;Звездочки&lt;/b&gt; серебряные  смайлик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548680"/>
            <a:ext cx="476250" cy="395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 &lt;b&gt;Звездочки&lt;/b&gt; серебряные  смайлик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5751636"/>
            <a:ext cx="476250" cy="395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 descr=" &lt;b&gt;Звездочки&lt;/b&gt; серебряные  смайлик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729456"/>
            <a:ext cx="476250" cy="395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" descr=" &lt;b&gt;Звездочки&lt;/b&gt; серебряные  смайлик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2052377"/>
            <a:ext cx="476250" cy="395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2" descr=" &lt;b&gt;Звездочки&lt;/b&gt; серебряные  смайлик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0371" y="3017157"/>
            <a:ext cx="476250" cy="395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2" descr=" &lt;b&gt;Звездочки&lt;/b&gt; серебряные  смайлик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78661" y="3353676"/>
            <a:ext cx="476250" cy="395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332656"/>
            <a:ext cx="8229600" cy="1143000"/>
          </a:xfrm>
        </p:spPr>
        <p:txBody>
          <a:bodyPr/>
          <a:lstStyle/>
          <a:p>
            <a:r>
              <a:rPr lang="ru-RU" sz="6000" b="1" dirty="0" smtClean="0">
                <a:solidFill>
                  <a:srgbClr val="0000FF"/>
                </a:solidFill>
              </a:rPr>
              <a:t>«День дублёра»</a:t>
            </a:r>
            <a:endParaRPr lang="ru-RU" sz="6000" b="1" dirty="0">
              <a:solidFill>
                <a:srgbClr val="0000FF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1700808"/>
            <a:ext cx="8013576" cy="5822107"/>
          </a:xfrm>
        </p:spPr>
        <p:txBody>
          <a:bodyPr/>
          <a:lstStyle/>
          <a:p>
            <a:pPr marL="0" indent="0" algn="ctr">
              <a:buNone/>
            </a:pPr>
            <a:r>
              <a:rPr lang="ru-RU" sz="3600" dirty="0" smtClean="0">
                <a:solidFill>
                  <a:srgbClr val="FF0000"/>
                </a:solidFill>
                <a:latin typeface="Verdana"/>
                <a:ea typeface="Calibri"/>
                <a:cs typeface="Times New Roman"/>
              </a:rPr>
              <a:t> </a:t>
            </a:r>
            <a:r>
              <a:rPr lang="ru-RU" sz="3600" b="1" dirty="0" smtClean="0">
                <a:solidFill>
                  <a:srgbClr val="FF0000"/>
                </a:solidFill>
                <a:latin typeface="Verdana"/>
                <a:ea typeface="Calibri"/>
                <a:cs typeface="Times New Roman"/>
              </a:rPr>
              <a:t>Цель :</a:t>
            </a:r>
            <a:r>
              <a:rPr lang="ru-RU" sz="3600" dirty="0" smtClean="0">
                <a:solidFill>
                  <a:srgbClr val="FF0000"/>
                </a:solidFill>
                <a:latin typeface="Verdana"/>
                <a:ea typeface="Calibri"/>
                <a:cs typeface="Times New Roman"/>
              </a:rPr>
              <a:t> </a:t>
            </a:r>
          </a:p>
          <a:p>
            <a:pPr marL="0" indent="0" algn="ctr">
              <a:buNone/>
            </a:pPr>
            <a:r>
              <a:rPr lang="ru-RU" sz="3600" b="1" dirty="0" smtClean="0">
                <a:solidFill>
                  <a:srgbClr val="0000FF"/>
                </a:solidFill>
              </a:rPr>
              <a:t>Привлечение </a:t>
            </a:r>
            <a:r>
              <a:rPr lang="ru-RU" sz="3600" b="1" dirty="0">
                <a:solidFill>
                  <a:srgbClr val="0000FF"/>
                </a:solidFill>
              </a:rPr>
              <a:t>родителей к </a:t>
            </a:r>
            <a:r>
              <a:rPr lang="ru-RU" sz="3600" b="1" dirty="0" err="1">
                <a:solidFill>
                  <a:srgbClr val="0000FF"/>
                </a:solidFill>
              </a:rPr>
              <a:t>воспитательно</a:t>
            </a:r>
            <a:r>
              <a:rPr lang="ru-RU" sz="3600" b="1" dirty="0">
                <a:solidFill>
                  <a:srgbClr val="0000FF"/>
                </a:solidFill>
              </a:rPr>
              <a:t> - образовательному процессу в ДОУ через инновационную форму.</a:t>
            </a:r>
            <a:br>
              <a:rPr lang="ru-RU" sz="3600" b="1" dirty="0">
                <a:solidFill>
                  <a:srgbClr val="0000FF"/>
                </a:solidFill>
              </a:rPr>
            </a:br>
            <a:endParaRPr lang="ru-RU" sz="3600" b="1" dirty="0">
              <a:solidFill>
                <a:srgbClr val="0000FF"/>
              </a:solidFill>
            </a:endParaRPr>
          </a:p>
        </p:txBody>
      </p:sp>
      <p:pic>
        <p:nvPicPr>
          <p:cNvPr id="13314" name="Picture 2" descr=" &lt;b&gt;Звездочки&lt;/b&gt; серебряные  смайлик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1374302"/>
            <a:ext cx="952500" cy="790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6" name="Picture 4" descr=" &lt;b&gt;Звездочки&lt;/b&gt; серебряные  смайлик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35813" y="5157192"/>
            <a:ext cx="952500" cy="790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8" name="Picture 6" descr=" &lt;b&gt;Звездочки&lt;/b&gt; серебряные  смайлик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5106846"/>
            <a:ext cx="952500" cy="790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20" name="Picture 8" descr=" &lt;b&gt;Звездочки&lt;/b&gt; серебряные  смайлик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1556792"/>
            <a:ext cx="952500" cy="790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5561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250706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548680"/>
            <a:ext cx="8229600" cy="5577483"/>
          </a:xfrm>
        </p:spPr>
        <p:txBody>
          <a:bodyPr/>
          <a:lstStyle/>
          <a:p>
            <a:pPr marL="0" indent="0" algn="ctr">
              <a:buNone/>
            </a:pPr>
            <a:r>
              <a:rPr lang="ru-RU" sz="3600" b="1" i="1" dirty="0">
                <a:solidFill>
                  <a:srgbClr val="FF0000"/>
                </a:solidFill>
              </a:rPr>
              <a:t>Задачи:</a:t>
            </a:r>
            <a:r>
              <a:rPr lang="ru-RU" sz="2400" b="1" dirty="0"/>
              <a:t/>
            </a:r>
            <a:br>
              <a:rPr lang="ru-RU" sz="2400" b="1" dirty="0"/>
            </a:br>
            <a:r>
              <a:rPr lang="ru-RU" sz="3600" b="1" dirty="0">
                <a:solidFill>
                  <a:srgbClr val="0000FF"/>
                </a:solidFill>
              </a:rPr>
              <a:t>1.Повысить педагогическую культуру родителей</a:t>
            </a:r>
            <a:r>
              <a:rPr lang="ru-RU" sz="3600" b="1" dirty="0" smtClean="0">
                <a:solidFill>
                  <a:srgbClr val="0000FF"/>
                </a:solidFill>
              </a:rPr>
              <a:t>.</a:t>
            </a:r>
            <a:r>
              <a:rPr lang="ru-RU" sz="3600" b="1" dirty="0">
                <a:solidFill>
                  <a:srgbClr val="0000FF"/>
                </a:solidFill>
              </a:rPr>
              <a:t/>
            </a:r>
            <a:br>
              <a:rPr lang="ru-RU" sz="3600" b="1" dirty="0">
                <a:solidFill>
                  <a:srgbClr val="0000FF"/>
                </a:solidFill>
              </a:rPr>
            </a:br>
            <a:r>
              <a:rPr lang="ru-RU" sz="3600" b="1" dirty="0">
                <a:solidFill>
                  <a:srgbClr val="0000FF"/>
                </a:solidFill>
              </a:rPr>
              <a:t>2.Расширить представления родителей о </a:t>
            </a:r>
            <a:r>
              <a:rPr lang="ru-RU" sz="3600" b="1" dirty="0" smtClean="0">
                <a:solidFill>
                  <a:srgbClr val="0000FF"/>
                </a:solidFill>
              </a:rPr>
              <a:t>профессиональной </a:t>
            </a:r>
            <a:r>
              <a:rPr lang="ru-RU" sz="3600" b="1" dirty="0">
                <a:solidFill>
                  <a:srgbClr val="0000FF"/>
                </a:solidFill>
              </a:rPr>
              <a:t>деятельности сотрудников ДОУ.</a:t>
            </a:r>
            <a:br>
              <a:rPr lang="ru-RU" sz="3600" b="1" dirty="0">
                <a:solidFill>
                  <a:srgbClr val="0000FF"/>
                </a:solidFill>
              </a:rPr>
            </a:br>
            <a:r>
              <a:rPr lang="ru-RU" sz="3600" b="1" dirty="0">
                <a:solidFill>
                  <a:srgbClr val="0000FF"/>
                </a:solidFill>
              </a:rPr>
              <a:t>3.Укрепить партнерские отношения между ДОУ и родителями.</a:t>
            </a:r>
            <a:br>
              <a:rPr lang="ru-RU" sz="3600" b="1" dirty="0">
                <a:solidFill>
                  <a:srgbClr val="0000FF"/>
                </a:solidFill>
              </a:rPr>
            </a:br>
            <a:endParaRPr lang="ru-RU" sz="3600" b="1" dirty="0">
              <a:solidFill>
                <a:srgbClr val="0000FF"/>
              </a:solidFill>
            </a:endParaRPr>
          </a:p>
        </p:txBody>
      </p:sp>
      <p:pic>
        <p:nvPicPr>
          <p:cNvPr id="14338" name="Picture 2" descr=" &lt;b&gt;Звездочки&lt;/b&gt; серебряные  смайлик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5495013"/>
            <a:ext cx="952500" cy="790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0" name="Picture 4" descr=" &lt;b&gt;Звездочки&lt;/b&gt; серебряные  смайлик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4" y="5507931"/>
            <a:ext cx="952500" cy="790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2" name="Picture 6" descr=" &lt;b&gt;Звездочки&lt;/b&gt; серебряные  смайлик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0312" y="5532654"/>
            <a:ext cx="952500" cy="790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369878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9972" y="620688"/>
            <a:ext cx="8568952" cy="66479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i="1" dirty="0">
                <a:solidFill>
                  <a:srgbClr val="FF0000"/>
                </a:solidFill>
              </a:rPr>
              <a:t>1 этап: Подготовительный</a:t>
            </a:r>
            <a:r>
              <a:rPr lang="ru-RU" sz="2400" i="1" dirty="0"/>
              <a:t>.</a:t>
            </a:r>
            <a:r>
              <a:rPr lang="ru-RU" sz="2400" dirty="0"/>
              <a:t/>
            </a:r>
            <a:br>
              <a:rPr lang="ru-RU" sz="2400" dirty="0"/>
            </a:br>
            <a:r>
              <a:rPr lang="ru-RU" sz="2400" b="1" dirty="0">
                <a:solidFill>
                  <a:srgbClr val="0000FF"/>
                </a:solidFill>
              </a:rPr>
              <a:t>1..Составление плана , подготовка к проведению мероприятия;</a:t>
            </a:r>
            <a:br>
              <a:rPr lang="ru-RU" sz="2400" b="1" dirty="0">
                <a:solidFill>
                  <a:srgbClr val="0000FF"/>
                </a:solidFill>
              </a:rPr>
            </a:br>
            <a:r>
              <a:rPr lang="ru-RU" sz="2400" b="1" dirty="0">
                <a:solidFill>
                  <a:srgbClr val="0000FF"/>
                </a:solidFill>
              </a:rPr>
              <a:t>2.Индивидуальные встречи с родителями.</a:t>
            </a:r>
            <a:br>
              <a:rPr lang="ru-RU" sz="2400" b="1" dirty="0">
                <a:solidFill>
                  <a:srgbClr val="0000FF"/>
                </a:solidFill>
              </a:rPr>
            </a:br>
            <a:r>
              <a:rPr lang="ru-RU" sz="2400" dirty="0"/>
              <a:t/>
            </a:r>
            <a:br>
              <a:rPr lang="ru-RU" sz="2400" dirty="0"/>
            </a:br>
            <a:r>
              <a:rPr lang="ru-RU" sz="2400" b="1" i="1" dirty="0">
                <a:solidFill>
                  <a:srgbClr val="FF0000"/>
                </a:solidFill>
              </a:rPr>
              <a:t>2 этап: Основной.</a:t>
            </a:r>
            <a:r>
              <a:rPr lang="ru-RU" sz="2400" b="1" dirty="0">
                <a:solidFill>
                  <a:srgbClr val="FF0000"/>
                </a:solidFill>
              </a:rPr>
              <a:t/>
            </a:r>
            <a:br>
              <a:rPr lang="ru-RU" sz="2400" b="1" dirty="0">
                <a:solidFill>
                  <a:srgbClr val="FF0000"/>
                </a:solidFill>
              </a:rPr>
            </a:br>
            <a:r>
              <a:rPr lang="ru-RU" sz="2400" b="1" i="1" dirty="0">
                <a:solidFill>
                  <a:srgbClr val="FF0000"/>
                </a:solidFill>
              </a:rPr>
              <a:t>Проведение «Дня дублёра».</a:t>
            </a:r>
            <a:r>
              <a:rPr lang="ru-RU" sz="2400" b="1" dirty="0">
                <a:solidFill>
                  <a:srgbClr val="FF0000"/>
                </a:solidFill>
              </a:rPr>
              <a:t/>
            </a:r>
            <a:br>
              <a:rPr lang="ru-RU" sz="2400" b="1" dirty="0">
                <a:solidFill>
                  <a:srgbClr val="FF0000"/>
                </a:solidFill>
              </a:rPr>
            </a:br>
            <a:r>
              <a:rPr lang="ru-RU" sz="2400" b="1" dirty="0" smtClean="0">
                <a:solidFill>
                  <a:srgbClr val="0000FF"/>
                </a:solidFill>
              </a:rPr>
              <a:t>1</a:t>
            </a:r>
            <a:r>
              <a:rPr lang="ru-RU" sz="2400" b="1" dirty="0">
                <a:solidFill>
                  <a:srgbClr val="0000FF"/>
                </a:solidFill>
              </a:rPr>
              <a:t>. Провести утренний приём детей;</a:t>
            </a:r>
            <a:br>
              <a:rPr lang="ru-RU" sz="2400" b="1" dirty="0">
                <a:solidFill>
                  <a:srgbClr val="0000FF"/>
                </a:solidFill>
              </a:rPr>
            </a:br>
            <a:r>
              <a:rPr lang="ru-RU" sz="2400" b="1" dirty="0">
                <a:solidFill>
                  <a:srgbClr val="0000FF"/>
                </a:solidFill>
              </a:rPr>
              <a:t>2. Утреннюю гимнастику;</a:t>
            </a:r>
            <a:br>
              <a:rPr lang="ru-RU" sz="2400" b="1" dirty="0">
                <a:solidFill>
                  <a:srgbClr val="0000FF"/>
                </a:solidFill>
              </a:rPr>
            </a:br>
            <a:r>
              <a:rPr lang="ru-RU" sz="2400" b="1" dirty="0">
                <a:solidFill>
                  <a:srgbClr val="0000FF"/>
                </a:solidFill>
              </a:rPr>
              <a:t>3. Режимные моменты</a:t>
            </a:r>
            <a:r>
              <a:rPr lang="ru-RU" sz="2400" b="1" dirty="0" smtClean="0">
                <a:solidFill>
                  <a:srgbClr val="0000FF"/>
                </a:solidFill>
              </a:rPr>
              <a:t>;</a:t>
            </a:r>
            <a:r>
              <a:rPr lang="ru-RU" sz="2400" b="1" dirty="0">
                <a:solidFill>
                  <a:srgbClr val="0000FF"/>
                </a:solidFill>
              </a:rPr>
              <a:t/>
            </a:r>
            <a:br>
              <a:rPr lang="ru-RU" sz="2400" b="1" dirty="0">
                <a:solidFill>
                  <a:srgbClr val="0000FF"/>
                </a:solidFill>
              </a:rPr>
            </a:br>
            <a:r>
              <a:rPr lang="ru-RU" sz="2400" b="1" dirty="0">
                <a:solidFill>
                  <a:srgbClr val="0000FF"/>
                </a:solidFill>
              </a:rPr>
              <a:t>4. подвижные игры;</a:t>
            </a:r>
            <a:br>
              <a:rPr lang="ru-RU" sz="2400" b="1" dirty="0">
                <a:solidFill>
                  <a:srgbClr val="0000FF"/>
                </a:solidFill>
              </a:rPr>
            </a:br>
            <a:r>
              <a:rPr lang="ru-RU" sz="2400" b="1" dirty="0">
                <a:solidFill>
                  <a:srgbClr val="0000FF"/>
                </a:solidFill>
              </a:rPr>
              <a:t>5. дидактические игры</a:t>
            </a:r>
            <a:r>
              <a:rPr lang="ru-RU" sz="2400" b="1" dirty="0" smtClean="0">
                <a:solidFill>
                  <a:srgbClr val="0000FF"/>
                </a:solidFill>
              </a:rPr>
              <a:t>;</a:t>
            </a:r>
            <a:r>
              <a:rPr lang="ru-RU" sz="2400" b="1" dirty="0">
                <a:solidFill>
                  <a:srgbClr val="0000FF"/>
                </a:solidFill>
              </a:rPr>
              <a:t/>
            </a:r>
            <a:br>
              <a:rPr lang="ru-RU" sz="2400" b="1" dirty="0">
                <a:solidFill>
                  <a:srgbClr val="0000FF"/>
                </a:solidFill>
              </a:rPr>
            </a:br>
            <a:r>
              <a:rPr lang="ru-RU" sz="2400" b="1" dirty="0">
                <a:solidFill>
                  <a:srgbClr val="0000FF"/>
                </a:solidFill>
              </a:rPr>
              <a:t>6. творчески подойти к организации НОД;</a:t>
            </a:r>
            <a:br>
              <a:rPr lang="ru-RU" sz="2400" b="1" dirty="0">
                <a:solidFill>
                  <a:srgbClr val="0000FF"/>
                </a:solidFill>
              </a:rPr>
            </a:br>
            <a:r>
              <a:rPr lang="ru-RU" sz="2400" b="1" dirty="0">
                <a:solidFill>
                  <a:srgbClr val="0000FF"/>
                </a:solidFill>
              </a:rPr>
              <a:t>7. умело организовать прогулку с детьми</a:t>
            </a:r>
            <a:r>
              <a:rPr lang="ru-RU" sz="2400" b="1" dirty="0" smtClean="0">
                <a:solidFill>
                  <a:srgbClr val="0000FF"/>
                </a:solidFill>
              </a:rPr>
              <a:t>.</a:t>
            </a:r>
            <a:r>
              <a:rPr lang="ru-RU" sz="2400" b="1" i="1" dirty="0">
                <a:solidFill>
                  <a:srgbClr val="0000FF"/>
                </a:solidFill>
              </a:rPr>
              <a:t> </a:t>
            </a:r>
            <a:endParaRPr lang="ru-RU" sz="2400" b="1" i="1" dirty="0" smtClean="0">
              <a:solidFill>
                <a:srgbClr val="0000FF"/>
              </a:solidFill>
            </a:endParaRPr>
          </a:p>
          <a:p>
            <a:pPr algn="ctr"/>
            <a:endParaRPr lang="ru-RU" sz="2400" i="1" dirty="0" smtClean="0"/>
          </a:p>
          <a:p>
            <a:pPr algn="ctr"/>
            <a:r>
              <a:rPr lang="ru-RU" sz="2400" b="1" i="1" dirty="0" smtClean="0">
                <a:solidFill>
                  <a:srgbClr val="FF0000"/>
                </a:solidFill>
              </a:rPr>
              <a:t>3 </a:t>
            </a:r>
            <a:r>
              <a:rPr lang="ru-RU" sz="2400" b="1" i="1" dirty="0">
                <a:solidFill>
                  <a:srgbClr val="FF0000"/>
                </a:solidFill>
              </a:rPr>
              <a:t>этап: Заключительный</a:t>
            </a:r>
            <a:r>
              <a:rPr lang="ru-RU" sz="2400" i="1" dirty="0">
                <a:solidFill>
                  <a:srgbClr val="FF0000"/>
                </a:solidFill>
              </a:rPr>
              <a:t>.</a:t>
            </a:r>
            <a:endParaRPr lang="ru-RU" sz="2400" dirty="0">
              <a:solidFill>
                <a:srgbClr val="FF0000"/>
              </a:solidFill>
            </a:endParaRPr>
          </a:p>
          <a:p>
            <a:endParaRPr lang="ru-RU" sz="2400" dirty="0"/>
          </a:p>
          <a:p>
            <a:endParaRPr lang="ru-RU" dirty="0"/>
          </a:p>
        </p:txBody>
      </p:sp>
      <p:pic>
        <p:nvPicPr>
          <p:cNvPr id="15362" name="Picture 2" descr=" &lt;b&gt;Звездочки&lt;/b&gt; серебряные  смайлик"/>
          <p:cNvPicPr>
            <a:picLocks noGrp="1" noChangeAspect="1" noChangeArrowheads="1" noCro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2860" y="5986864"/>
            <a:ext cx="576064" cy="4781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4" name="Picture 4" descr=" &lt;b&gt;Звездочки&lt;/b&gt; серебряные  смайлик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7276" y="2975222"/>
            <a:ext cx="952500" cy="790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6" name="Picture 6" descr=" &lt;b&gt;Звездочки&lt;/b&gt; серебряные  смайлик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4832" y="3105379"/>
            <a:ext cx="795684" cy="6604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8" name="Picture 8" descr=" &lt;b&gt;Звездочки&lt;/b&gt; серебряные  смайлик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7276" y="422734"/>
            <a:ext cx="628820" cy="5219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70" name="Picture 10" descr=" &lt;b&gt;Звездочки&lt;/b&gt; серебряные  смайлик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52674" y="422734"/>
            <a:ext cx="476250" cy="395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 &lt;b&gt;Звездочки&lt;/b&gt; серебряные  смайлик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1953" y="5986864"/>
            <a:ext cx="627807" cy="5210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34622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Содержимое 2"/>
          <p:cNvSpPr>
            <a:spLocks noGrp="1"/>
          </p:cNvSpPr>
          <p:nvPr>
            <p:ph idx="1"/>
          </p:nvPr>
        </p:nvSpPr>
        <p:spPr bwMode="auto">
          <a:xfrm>
            <a:off x="179388" y="6237288"/>
            <a:ext cx="144462" cy="71437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  <a:p>
            <a:endParaRPr lang="ru-RU" smtClean="0"/>
          </a:p>
          <a:p>
            <a:endParaRPr lang="ru-RU" smtClean="0"/>
          </a:p>
        </p:txBody>
      </p:sp>
      <p:sp>
        <p:nvSpPr>
          <p:cNvPr id="3" name="Прямоугольник 2"/>
          <p:cNvSpPr/>
          <p:nvPr/>
        </p:nvSpPr>
        <p:spPr>
          <a:xfrm>
            <a:off x="1763688" y="260648"/>
            <a:ext cx="539013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</a:rPr>
              <a:t>НАШИ  </a:t>
            </a:r>
            <a:r>
              <a:rPr lang="ru-RU" sz="3600" b="1" dirty="0">
                <a:solidFill>
                  <a:srgbClr val="FF0000"/>
                </a:solidFill>
              </a:rPr>
              <a:t>ВОСПИТАТЕЛИ</a:t>
            </a:r>
            <a:endParaRPr lang="ru-RU" sz="3600" b="1" dirty="0"/>
          </a:p>
        </p:txBody>
      </p:sp>
      <p:grpSp>
        <p:nvGrpSpPr>
          <p:cNvPr id="7" name="Группа 6"/>
          <p:cNvGrpSpPr/>
          <p:nvPr/>
        </p:nvGrpSpPr>
        <p:grpSpPr>
          <a:xfrm>
            <a:off x="2511373" y="970113"/>
            <a:ext cx="4166195" cy="5554927"/>
            <a:chOff x="1931588" y="937733"/>
            <a:chExt cx="4166195" cy="5554927"/>
          </a:xfrm>
        </p:grpSpPr>
        <p:pic>
          <p:nvPicPr>
            <p:cNvPr id="8" name="Рисунок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31588" y="937733"/>
              <a:ext cx="4166195" cy="5554927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</p:spPr>
        </p:pic>
        <p:sp>
          <p:nvSpPr>
            <p:cNvPr id="9" name="Прямоугольник 8"/>
            <p:cNvSpPr/>
            <p:nvPr/>
          </p:nvSpPr>
          <p:spPr>
            <a:xfrm>
              <a:off x="2195736" y="1060688"/>
              <a:ext cx="2485873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b="1" dirty="0">
                  <a:latin typeface="Times New Roman" pitchFamily="18" charset="0"/>
                  <a:cs typeface="Times New Roman" pitchFamily="18" charset="0"/>
                </a:rPr>
                <a:t>Елена Александровна</a:t>
              </a:r>
            </a:p>
          </p:txBody>
        </p:sp>
      </p:grpSp>
      <p:grpSp>
        <p:nvGrpSpPr>
          <p:cNvPr id="10" name="Группа 9"/>
          <p:cNvGrpSpPr/>
          <p:nvPr/>
        </p:nvGrpSpPr>
        <p:grpSpPr>
          <a:xfrm>
            <a:off x="2511373" y="973878"/>
            <a:ext cx="4206541" cy="5551162"/>
            <a:chOff x="5307580" y="2771886"/>
            <a:chExt cx="2140580" cy="2910702"/>
          </a:xfrm>
        </p:grpSpPr>
        <p:pic>
          <p:nvPicPr>
            <p:cNvPr id="11" name="Рисунок 10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07580" y="2771886"/>
              <a:ext cx="2140580" cy="2910702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</p:spPr>
        </p:pic>
        <p:sp>
          <p:nvSpPr>
            <p:cNvPr id="12" name="TextBox 11"/>
            <p:cNvSpPr txBox="1"/>
            <p:nvPr/>
          </p:nvSpPr>
          <p:spPr>
            <a:xfrm>
              <a:off x="5441998" y="2835370"/>
              <a:ext cx="1105737" cy="1936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b="1" dirty="0" smtClean="0">
                  <a:latin typeface="Times New Roman" pitchFamily="18" charset="0"/>
                  <a:cs typeface="Times New Roman" pitchFamily="18" charset="0"/>
                </a:rPr>
                <a:t>Алла Васильевна</a:t>
              </a:r>
              <a:endParaRPr lang="ru-RU" b="1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13" name="Группа 12"/>
          <p:cNvGrpSpPr/>
          <p:nvPr/>
        </p:nvGrpSpPr>
        <p:grpSpPr>
          <a:xfrm>
            <a:off x="2511373" y="888977"/>
            <a:ext cx="6336704" cy="5390661"/>
            <a:chOff x="-1288687" y="895100"/>
            <a:chExt cx="6696744" cy="5390661"/>
          </a:xfrm>
        </p:grpSpPr>
        <p:pic>
          <p:nvPicPr>
            <p:cNvPr id="14" name="Рисунок 13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288687" y="895100"/>
              <a:ext cx="6696744" cy="5390661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</p:spPr>
        </p:pic>
        <p:sp>
          <p:nvSpPr>
            <p:cNvPr id="15" name="TextBox 14"/>
            <p:cNvSpPr txBox="1"/>
            <p:nvPr/>
          </p:nvSpPr>
          <p:spPr>
            <a:xfrm>
              <a:off x="-1112285" y="1054733"/>
              <a:ext cx="250190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b="1" dirty="0" smtClean="0">
                  <a:latin typeface="Times New Roman" pitchFamily="18" charset="0"/>
                  <a:cs typeface="Times New Roman" pitchFamily="18" charset="0"/>
                </a:rPr>
                <a:t>Ольга Александровна</a:t>
              </a:r>
              <a:endParaRPr lang="ru-RU" b="1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16" name="Группа 15"/>
          <p:cNvGrpSpPr/>
          <p:nvPr/>
        </p:nvGrpSpPr>
        <p:grpSpPr>
          <a:xfrm>
            <a:off x="2503363" y="888977"/>
            <a:ext cx="6344717" cy="5621826"/>
            <a:chOff x="1340837" y="1763370"/>
            <a:chExt cx="3173813" cy="2562250"/>
          </a:xfrm>
        </p:grpSpPr>
        <p:pic>
          <p:nvPicPr>
            <p:cNvPr id="17" name="Рисунок 16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40837" y="1763370"/>
              <a:ext cx="3173813" cy="2562250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</p:spPr>
        </p:pic>
        <p:sp>
          <p:nvSpPr>
            <p:cNvPr id="18" name="TextBox 17"/>
            <p:cNvSpPr txBox="1"/>
            <p:nvPr/>
          </p:nvSpPr>
          <p:spPr>
            <a:xfrm>
              <a:off x="1428341" y="1819790"/>
              <a:ext cx="186301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b="1" dirty="0" smtClean="0">
                  <a:latin typeface="Times New Roman" pitchFamily="18" charset="0"/>
                  <a:cs typeface="Times New Roman" pitchFamily="18" charset="0"/>
                </a:rPr>
                <a:t>Елена Юрьевна</a:t>
              </a:r>
              <a:endParaRPr lang="ru-RU" b="1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19" name="Группа 18"/>
          <p:cNvGrpSpPr/>
          <p:nvPr/>
        </p:nvGrpSpPr>
        <p:grpSpPr>
          <a:xfrm>
            <a:off x="2449056" y="906979"/>
            <a:ext cx="6399023" cy="5565550"/>
            <a:chOff x="5536230" y="1156512"/>
            <a:chExt cx="4634036" cy="3475527"/>
          </a:xfrm>
        </p:grpSpPr>
        <p:pic>
          <p:nvPicPr>
            <p:cNvPr id="20" name="Рисунок 19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536230" y="1156512"/>
              <a:ext cx="4634036" cy="3475527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</p:spPr>
        </p:pic>
        <p:sp>
          <p:nvSpPr>
            <p:cNvPr id="21" name="TextBox 20"/>
            <p:cNvSpPr txBox="1"/>
            <p:nvPr/>
          </p:nvSpPr>
          <p:spPr>
            <a:xfrm>
              <a:off x="5643379" y="1271608"/>
              <a:ext cx="3101796" cy="23063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b="1" dirty="0" smtClean="0">
                  <a:latin typeface="Times New Roman" pitchFamily="18" charset="0"/>
                  <a:cs typeface="Times New Roman" pitchFamily="18" charset="0"/>
                </a:rPr>
                <a:t>Мария Владимировна</a:t>
              </a:r>
              <a:endParaRPr lang="ru-RU" b="1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pic>
        <p:nvPicPr>
          <p:cNvPr id="2050" name="Picture 2" descr=" &lt;b&gt;Звездочки&lt;/b&gt; серебряные  смайлик"/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0272" y="5628490"/>
            <a:ext cx="476250" cy="395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 &lt;b&gt;Звездочки&lt;/b&gt; серебряные  смайлик"/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0312" y="5668703"/>
            <a:ext cx="476250" cy="395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2" descr=" &lt;b&gt;Звездочки&lt;/b&gt; серебряные  смайлик"/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4239" y="479607"/>
            <a:ext cx="1181942" cy="9810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2" descr=" &lt;b&gt;Звездочки&lt;/b&gt; серебряные  смайлик"/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8210" y="2432232"/>
            <a:ext cx="694052" cy="5760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2" descr=" &lt;b&gt;Звездочки&lt;/b&gt; серебряные  смайлик"/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1373" y="4767781"/>
            <a:ext cx="560859" cy="13434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4" descr=" &lt;b&gt;Звездочки&lt;/b&gt; серебряные  смайлик"/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8210" y="4307475"/>
            <a:ext cx="1614783" cy="17306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747302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1691680" y="230447"/>
            <a:ext cx="792088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>
                <a:solidFill>
                  <a:srgbClr val="0000FF"/>
                </a:solidFill>
              </a:rPr>
              <a:t>Утренний приём детей с Еленой Александровной (</a:t>
            </a:r>
            <a:r>
              <a:rPr lang="ru-RU" sz="2800" b="1" dirty="0" smtClean="0">
                <a:solidFill>
                  <a:srgbClr val="0000FF"/>
                </a:solidFill>
              </a:rPr>
              <a:t>мама Маргариты</a:t>
            </a:r>
            <a:r>
              <a:rPr lang="ru-RU" sz="2800" b="1" dirty="0">
                <a:solidFill>
                  <a:srgbClr val="0000FF"/>
                </a:solidFill>
              </a:rPr>
              <a:t>)</a:t>
            </a: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5756" y="1240222"/>
            <a:ext cx="3816424" cy="508856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5756" y="1240222"/>
            <a:ext cx="3848095" cy="513079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5756" y="1240221"/>
            <a:ext cx="3848095" cy="513079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074" name="Picture 2" descr=" &lt;b&gt;Звездочки&lt;/b&gt; серебряные  смайлик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0786" y="789266"/>
            <a:ext cx="952500" cy="790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 &lt;b&gt;Звездочки&lt;/b&gt; серебряные  смайлик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6296" y="2934267"/>
            <a:ext cx="952500" cy="790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 &lt;b&gt;Звездочки&lt;/b&gt; серебряные  смайлик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99095" y="4941168"/>
            <a:ext cx="952500" cy="790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 &lt;b&gt;Звездочки&lt;/b&gt; серебряные  смайлик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1825" y="3410331"/>
            <a:ext cx="952500" cy="790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67744" y="160850"/>
            <a:ext cx="741682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>
                <a:solidFill>
                  <a:srgbClr val="0000FF"/>
                </a:solidFill>
              </a:rPr>
              <a:t>Зарядку провела</a:t>
            </a:r>
            <a:r>
              <a:rPr lang="ru-RU" sz="2800" dirty="0">
                <a:solidFill>
                  <a:srgbClr val="0000FF"/>
                </a:solidFill>
              </a:rPr>
              <a:t> </a:t>
            </a:r>
            <a:r>
              <a:rPr lang="ru-RU" sz="2800" b="1" dirty="0">
                <a:solidFill>
                  <a:srgbClr val="0000FF"/>
                </a:solidFill>
              </a:rPr>
              <a:t> Мария  Владимировна(мама Жени)</a:t>
            </a:r>
            <a:br>
              <a:rPr lang="ru-RU" sz="2800" b="1" dirty="0">
                <a:solidFill>
                  <a:srgbClr val="0000FF"/>
                </a:solidFill>
              </a:rPr>
            </a:br>
            <a:endParaRPr lang="ru-RU" sz="2800" dirty="0">
              <a:solidFill>
                <a:srgbClr val="0000FF"/>
              </a:solidFill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211724"/>
            <a:ext cx="2126922" cy="1595192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5696" y="1262855"/>
            <a:ext cx="6858040" cy="514353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9211" y="1244081"/>
            <a:ext cx="6858040" cy="514353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124" name="Picture 4" descr=" &lt;b&gt;Звездочки&lt;/b&gt; серебряные  смайлик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3245" y="5667312"/>
            <a:ext cx="452491" cy="375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 &lt;b&gt;Звездочки&lt;/b&gt; серебряные  смайлик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2718" y="5641765"/>
            <a:ext cx="476250" cy="395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 descr=" &lt;b&gt;Звездочки&lt;/b&gt; серебряные  смайлик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6314" y="5641765"/>
            <a:ext cx="476250" cy="395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 descr=" &lt;b&gt;Звездочки&lt;/b&gt; серебряные  смайлик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2600152"/>
            <a:ext cx="952500" cy="790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206432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468313" y="2060575"/>
            <a:ext cx="2087562" cy="936625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190500" tIns="190500" rIns="190500" bIns="190500" spcCol="1270" anchor="ctr"/>
          <a:lstStyle/>
          <a:p>
            <a:pPr algn="ctr" defTabSz="2222500" fontAlgn="auto">
              <a:lnSpc>
                <a:spcPct val="90000"/>
              </a:lnSpc>
              <a:spcAft>
                <a:spcPct val="35000"/>
              </a:spcAft>
              <a:defRPr/>
            </a:pPr>
            <a:endParaRPr lang="ru-RU" sz="5000"/>
          </a:p>
        </p:txBody>
      </p:sp>
      <p:sp>
        <p:nvSpPr>
          <p:cNvPr id="6" name="Прямоугольник 5"/>
          <p:cNvSpPr/>
          <p:nvPr/>
        </p:nvSpPr>
        <p:spPr>
          <a:xfrm>
            <a:off x="1512094" y="260648"/>
            <a:ext cx="4572000" cy="95410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800" b="1" dirty="0">
                <a:solidFill>
                  <a:srgbClr val="0000FF"/>
                </a:solidFill>
              </a:rPr>
              <a:t>Завтрак и игры</a:t>
            </a:r>
            <a:br>
              <a:rPr lang="ru-RU" sz="2800" b="1" dirty="0">
                <a:solidFill>
                  <a:srgbClr val="0000FF"/>
                </a:solidFill>
              </a:rPr>
            </a:br>
            <a:endParaRPr lang="ru-RU" sz="2800" dirty="0">
              <a:solidFill>
                <a:srgbClr val="0000FF"/>
              </a:solidFill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524" y="980728"/>
            <a:ext cx="7176415" cy="538231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179" y="934473"/>
            <a:ext cx="7299760" cy="547482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170" name="Picture 2" descr=" &lt;b&gt;Звездочки&lt;/b&gt; серебряные  смайлик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1287" y="5642868"/>
            <a:ext cx="476250" cy="395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 &lt;b&gt;Звездочки&lt;/b&gt; серебряные  смайлик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208" y="5649211"/>
            <a:ext cx="476250" cy="395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 &lt;b&gt;Звездочки&lt;/b&gt; серебряные  смайлик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0075" y="2601912"/>
            <a:ext cx="952500" cy="790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 &lt;b&gt;Звездочки&lt;/b&gt; серебряные  смайлик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2360" y="4424557"/>
            <a:ext cx="952500" cy="790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773008" y="256106"/>
            <a:ext cx="5489829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0000FF"/>
                </a:solidFill>
              </a:rPr>
              <a:t>Познавательное </a:t>
            </a:r>
            <a:r>
              <a:rPr lang="ru-RU" sz="2400" b="1" dirty="0">
                <a:solidFill>
                  <a:srgbClr val="0000FF"/>
                </a:solidFill>
              </a:rPr>
              <a:t>занятие «Вышла курочка гулять» с Ольгой </a:t>
            </a:r>
            <a:r>
              <a:rPr lang="ru-RU" sz="2400" b="1" dirty="0" smtClean="0">
                <a:solidFill>
                  <a:srgbClr val="0000FF"/>
                </a:solidFill>
              </a:rPr>
              <a:t>Александровной</a:t>
            </a:r>
            <a:r>
              <a:rPr lang="ru-RU" sz="2400" b="1" dirty="0">
                <a:solidFill>
                  <a:srgbClr val="0000FF"/>
                </a:solidFill>
              </a:rPr>
              <a:t>(мама </a:t>
            </a:r>
            <a:r>
              <a:rPr lang="ru-RU" sz="2400" b="1" dirty="0" smtClean="0">
                <a:solidFill>
                  <a:srgbClr val="0000FF"/>
                </a:solidFill>
              </a:rPr>
              <a:t>Софии</a:t>
            </a:r>
            <a:r>
              <a:rPr lang="ru-RU" sz="2400" b="1" dirty="0">
                <a:solidFill>
                  <a:srgbClr val="0000FF"/>
                </a:solidFill>
              </a:rPr>
              <a:t>)</a:t>
            </a:r>
            <a:br>
              <a:rPr lang="ru-RU" sz="2400" b="1" dirty="0">
                <a:solidFill>
                  <a:srgbClr val="0000FF"/>
                </a:solidFill>
              </a:rPr>
            </a:br>
            <a:r>
              <a:rPr lang="ru-RU" sz="2400" b="1" dirty="0">
                <a:solidFill>
                  <a:srgbClr val="00B050"/>
                </a:solidFill>
              </a:rPr>
              <a:t/>
            </a:r>
            <a:br>
              <a:rPr lang="ru-RU" sz="2400" b="1" dirty="0">
                <a:solidFill>
                  <a:srgbClr val="00B050"/>
                </a:solidFill>
              </a:rPr>
            </a:br>
            <a:endParaRPr lang="ru-RU" sz="2400" dirty="0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976" y="256106"/>
            <a:ext cx="2406323" cy="1804742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5470" y="1628800"/>
            <a:ext cx="6528725" cy="489654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8857" y="1628800"/>
            <a:ext cx="6528725" cy="489654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2" name="Picture 2" descr="D:\МАМЕНО\ДУБЛЁР\ФОТО\DSCN0676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15470" y="1628800"/>
            <a:ext cx="6577069" cy="485356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13" name="Picture 3" descr="D:\МАМЕНО\ДУБЛЁР\ФОТО\DSCN0673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13351" y="1601754"/>
            <a:ext cx="6579188" cy="488762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8194" name="Picture 2" descr=" &lt;b&gt;Звездочки&lt;/b&gt; серебряные  смайлик"/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0272" y="5693397"/>
            <a:ext cx="616581" cy="5117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" descr=" &lt;b&gt;Звездочки&lt;/b&gt; серебряные  смайлик"/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4414" y="2780928"/>
            <a:ext cx="952500" cy="790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2" descr=" &lt;b&gt;Звездочки&lt;/b&gt; серебряные  смайлик"/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75546" y="5688146"/>
            <a:ext cx="629233" cy="522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663</TotalTime>
  <Words>160</Words>
  <Application>Microsoft Office PowerPoint</Application>
  <PresentationFormat>Экран (4:3)</PresentationFormat>
  <Paragraphs>38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1_Тема Office</vt:lpstr>
      <vt:lpstr>Презентация PowerPoint</vt:lpstr>
      <vt:lpstr>«День дублёра»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Компас</dc:creator>
  <cp:lastModifiedBy>Admin</cp:lastModifiedBy>
  <cp:revision>62</cp:revision>
  <dcterms:created xsi:type="dcterms:W3CDTF">2014-03-06T17:35:41Z</dcterms:created>
  <dcterms:modified xsi:type="dcterms:W3CDTF">2017-04-11T16:03:42Z</dcterms:modified>
</cp:coreProperties>
</file>